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8" r:id="rId2"/>
    <p:sldId id="265" r:id="rId3"/>
    <p:sldId id="257" r:id="rId4"/>
    <p:sldId id="259" r:id="rId5"/>
    <p:sldId id="260" r:id="rId6"/>
    <p:sldId id="261" r:id="rId7"/>
    <p:sldId id="276" r:id="rId8"/>
    <p:sldId id="263" r:id="rId9"/>
    <p:sldId id="277" r:id="rId10"/>
    <p:sldId id="262" r:id="rId11"/>
    <p:sldId id="278" r:id="rId12"/>
    <p:sldId id="295" r:id="rId13"/>
    <p:sldId id="282" r:id="rId14"/>
    <p:sldId id="292" r:id="rId15"/>
    <p:sldId id="268" r:id="rId16"/>
    <p:sldId id="291" r:id="rId17"/>
    <p:sldId id="283" r:id="rId18"/>
    <p:sldId id="284" r:id="rId19"/>
    <p:sldId id="285" r:id="rId20"/>
    <p:sldId id="296" r:id="rId21"/>
    <p:sldId id="270" r:id="rId22"/>
    <p:sldId id="271" r:id="rId23"/>
    <p:sldId id="280" r:id="rId24"/>
    <p:sldId id="273" r:id="rId25"/>
    <p:sldId id="269" r:id="rId26"/>
    <p:sldId id="274" r:id="rId27"/>
    <p:sldId id="297" r:id="rId28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8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6416" autoAdjust="0"/>
  </p:normalViewPr>
  <p:slideViewPr>
    <p:cSldViewPr snapToGrid="0">
      <p:cViewPr varScale="1">
        <p:scale>
          <a:sx n="107" d="100"/>
          <a:sy n="107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B498A-5E96-43EF-9AC4-7729FAD4EAD8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621213"/>
            <a:ext cx="5851525" cy="37798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8A3236-ED66-464A-9A1F-1E47523C82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5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8A3236-ED66-464A-9A1F-1E47523C82D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126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9BD26-372B-3D43-9415-E0A3E860F30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46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8A3236-ED66-464A-9A1F-1E47523C82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9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9BD26-372B-3D43-9415-E0A3E860F30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8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8A3236-ED66-464A-9A1F-1E47523C82D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11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59BD26-372B-3D43-9415-E0A3E860F30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464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9BD26-372B-3D43-9415-E0A3E860F30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88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9BD26-372B-3D43-9415-E0A3E860F30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8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9BD26-372B-3D43-9415-E0A3E860F30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4955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9BD26-372B-3D43-9415-E0A3E860F30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389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6CC-5BA4-4757-9D8E-1147AC979DD3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8.jpg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9.wdp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1.jpeg"/><Relationship Id="rId7" Type="http://schemas.microsoft.com/office/2007/relationships/hdphoto" Target="../media/hdphoto8.wdp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jpeg"/><Relationship Id="rId5" Type="http://schemas.microsoft.com/office/2007/relationships/hdphoto" Target="../media/hdphoto10.wdp"/><Relationship Id="rId10" Type="http://schemas.openxmlformats.org/officeDocument/2006/relationships/image" Target="../media/image33.jpeg"/><Relationship Id="rId4" Type="http://schemas.openxmlformats.org/officeDocument/2006/relationships/image" Target="../media/image32.png"/><Relationship Id="rId9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1.jpe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11" Type="http://schemas.openxmlformats.org/officeDocument/2006/relationships/image" Target="../media/image17.jpe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407E28F-2A6D-4D91-B1C2-FD436666B5D3}"/>
              </a:ext>
            </a:extLst>
          </p:cNvPr>
          <p:cNvSpPr txBox="1">
            <a:spLocks/>
          </p:cNvSpPr>
          <p:nvPr/>
        </p:nvSpPr>
        <p:spPr>
          <a:xfrm>
            <a:off x="1" y="962766"/>
            <a:ext cx="12191999" cy="19744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Welcome</a:t>
            </a:r>
            <a:br>
              <a:rPr lang="en-US" dirty="0"/>
            </a:br>
            <a:r>
              <a:rPr lang="en-US" sz="1800" dirty="0"/>
              <a:t>to</a:t>
            </a:r>
          </a:p>
          <a:p>
            <a:pPr algn="ctr"/>
            <a:endParaRPr lang="en-US" sz="800" dirty="0"/>
          </a:p>
          <a:p>
            <a:pPr algn="ctr"/>
            <a:r>
              <a:rPr lang="en-US" dirty="0"/>
              <a:t>Preparing Volunteers for Kairos Workshop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9420BD-C548-4750-A2D7-EEAEEE5983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355" y="3364114"/>
            <a:ext cx="3781290" cy="215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190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441D1E4-9D64-4293-9B2A-C7ED45712DB8}"/>
              </a:ext>
            </a:extLst>
          </p:cNvPr>
          <p:cNvSpPr txBox="1">
            <a:spLocks/>
          </p:cNvSpPr>
          <p:nvPr/>
        </p:nvSpPr>
        <p:spPr>
          <a:xfrm>
            <a:off x="5468271" y="6151693"/>
            <a:ext cx="4266176" cy="73839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30,000 volunteers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95F8B9-2D2F-4A6B-8EFB-82D37A8DFA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3" t="12586" r="20464" b="12897"/>
          <a:stretch/>
        </p:blipFill>
        <p:spPr>
          <a:xfrm>
            <a:off x="2837991" y="365965"/>
            <a:ext cx="6896456" cy="5874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3689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AF27082-804C-41CA-B9C2-21543955EC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7" t="10565" r="8949" b="10613"/>
          <a:stretch/>
        </p:blipFill>
        <p:spPr>
          <a:xfrm>
            <a:off x="2162086" y="918574"/>
            <a:ext cx="6358071" cy="44503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3B9DD90-48F7-4B15-BF06-AAFDD68F7A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5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745" b="14460"/>
          <a:stretch/>
        </p:blipFill>
        <p:spPr>
          <a:xfrm>
            <a:off x="8263783" y="899479"/>
            <a:ext cx="2281777" cy="2830306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EAA367-B5E6-4F2F-A0DD-17E0D2F747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1" t="27944" r="41414" b="24107"/>
          <a:stretch/>
        </p:blipFill>
        <p:spPr>
          <a:xfrm>
            <a:off x="857788" y="4629272"/>
            <a:ext cx="1374884" cy="128135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AAB10FB9-A38C-4331-B34F-7A2A1151CB16}"/>
              </a:ext>
            </a:extLst>
          </p:cNvPr>
          <p:cNvSpPr txBox="1">
            <a:spLocks/>
          </p:cNvSpPr>
          <p:nvPr/>
        </p:nvSpPr>
        <p:spPr>
          <a:xfrm>
            <a:off x="2623559" y="5017989"/>
            <a:ext cx="9366190" cy="163918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A community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spiritually freed from the effects of imprisonment  reaching all impacted by incarceration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through the love, hope and faith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found in Jesus Christ</a:t>
            </a:r>
          </a:p>
        </p:txBody>
      </p:sp>
    </p:spTree>
    <p:extLst>
      <p:ext uri="{BB962C8B-B14F-4D97-AF65-F5344CB8AC3E}">
        <p14:creationId xmlns:p14="http://schemas.microsoft.com/office/powerpoint/2010/main" val="1205929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76100" y="1676619"/>
            <a:ext cx="6513176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Kai</a:t>
            </a:r>
            <a:r>
              <a:rPr lang="en-US" sz="4800" dirty="0">
                <a:solidFill>
                  <a:srgbClr val="3183CE"/>
                </a:solidFill>
              </a:rPr>
              <a:t>ro</a:t>
            </a:r>
            <a:r>
              <a:rPr lang="en-US" sz="4800" dirty="0"/>
              <a:t>s Vision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9756CB-0DF4-4C31-85DD-916B1856D4C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983834" y="3002182"/>
            <a:ext cx="7897709" cy="2816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/>
              <a:t>A community spiritually freed from </a:t>
            </a:r>
          </a:p>
          <a:p>
            <a:pPr algn="ctr"/>
            <a:r>
              <a:rPr lang="en-US" sz="2800" dirty="0"/>
              <a:t>the effects of imprisonment</a:t>
            </a:r>
          </a:p>
          <a:p>
            <a:pPr algn="ctr"/>
            <a:r>
              <a:rPr lang="en-US" sz="2800" dirty="0"/>
              <a:t> reaching all impacted by incarceration </a:t>
            </a:r>
          </a:p>
          <a:p>
            <a:pPr algn="ctr"/>
            <a:r>
              <a:rPr lang="en-US" sz="2800" dirty="0"/>
              <a:t>through the love, hope and faith </a:t>
            </a:r>
          </a:p>
          <a:p>
            <a:pPr algn="ctr"/>
            <a:r>
              <a:rPr lang="en-US" sz="2800" dirty="0"/>
              <a:t>found in Jesus Christ</a:t>
            </a:r>
          </a:p>
        </p:txBody>
      </p:sp>
    </p:spTree>
    <p:extLst>
      <p:ext uri="{BB962C8B-B14F-4D97-AF65-F5344CB8AC3E}">
        <p14:creationId xmlns:p14="http://schemas.microsoft.com/office/powerpoint/2010/main" val="4151764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8399" y="1091556"/>
            <a:ext cx="8829675" cy="886095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Workshop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6DF10-2124-465D-A990-8BDA423E8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0436" y="2565919"/>
            <a:ext cx="8804238" cy="37229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dirty="0"/>
              <a:t>Communicate to workshop participants  the importance of being </a:t>
            </a:r>
            <a:r>
              <a:rPr lang="en-US" sz="1800" b="1" u="sng" dirty="0">
                <a:solidFill>
                  <a:srgbClr val="3183CE"/>
                </a:solidFill>
              </a:rPr>
              <a:t>“All-In” </a:t>
            </a:r>
            <a:r>
              <a:rPr lang="en-US" sz="1800" dirty="0"/>
              <a:t>about:   </a:t>
            </a:r>
          </a:p>
          <a:p>
            <a:pPr marL="0" indent="0" algn="ctr">
              <a:buNone/>
            </a:pPr>
            <a:endParaRPr lang="en-US" sz="1800" dirty="0"/>
          </a:p>
          <a:p>
            <a:pPr lvl="0" algn="ctr"/>
            <a:r>
              <a:rPr lang="en-US" sz="2400" b="1" dirty="0"/>
              <a:t> Kairos Core Values &amp; Common Ground</a:t>
            </a:r>
          </a:p>
          <a:p>
            <a:pPr lvl="0" algn="ctr"/>
            <a:endParaRPr lang="en-US" sz="800" dirty="0"/>
          </a:p>
          <a:p>
            <a:pPr lvl="0" algn="ctr"/>
            <a:r>
              <a:rPr lang="en-US" sz="2400" b="1" dirty="0"/>
              <a:t> The Heart of Kairos </a:t>
            </a:r>
            <a:r>
              <a:rPr lang="en-US" sz="2400" dirty="0"/>
              <a:t>Its Continuing Ministry</a:t>
            </a:r>
          </a:p>
          <a:p>
            <a:pPr lvl="0" algn="ctr"/>
            <a:endParaRPr lang="en-US" sz="800" b="1" dirty="0"/>
          </a:p>
          <a:p>
            <a:pPr lvl="0" algn="ctr"/>
            <a:r>
              <a:rPr lang="en-US" sz="2400" b="1" dirty="0"/>
              <a:t> Supporting Kairos Volunteers</a:t>
            </a:r>
          </a:p>
          <a:p>
            <a:pPr marL="0" lvl="0" indent="0" algn="ctr">
              <a:buNone/>
            </a:pPr>
            <a:endParaRPr lang="en-US" sz="2400" b="1" dirty="0"/>
          </a:p>
          <a:p>
            <a:pPr marL="0" lvl="0" indent="0" algn="ctr">
              <a:buNone/>
            </a:pPr>
            <a:r>
              <a:rPr lang="en-US" sz="1800" dirty="0"/>
              <a:t>so they’ll be more effective in helping others get ready for… </a:t>
            </a:r>
            <a:r>
              <a:rPr lang="en-US" sz="1800" u="sng" dirty="0"/>
              <a:t>and</a:t>
            </a:r>
            <a:r>
              <a:rPr lang="en-US" sz="1800" dirty="0"/>
              <a:t> be </a:t>
            </a:r>
            <a:r>
              <a:rPr lang="en-US" sz="1800" b="1" u="sng" dirty="0">
                <a:solidFill>
                  <a:srgbClr val="3183CE"/>
                </a:solidFill>
              </a:rPr>
              <a:t>“All-In” </a:t>
            </a:r>
            <a:r>
              <a:rPr lang="en-US" sz="1800" dirty="0"/>
              <a:t>for Kairos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83368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s://media1.picsearch.com/is?SWhT0vicjsH6JeAP3sdKI4w9SJ78v7IkDwwATN8H_I0&amp;height=191">
            <a:extLst>
              <a:ext uri="{FF2B5EF4-FFF2-40B4-BE49-F238E27FC236}">
                <a16:creationId xmlns:a16="http://schemas.microsoft.com/office/drawing/2014/main" id="{5F514EE2-3CDA-4C39-BEF4-279854441D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33" t="17587" r="27657" b="8640"/>
          <a:stretch/>
        </p:blipFill>
        <p:spPr bwMode="auto">
          <a:xfrm>
            <a:off x="8947646" y="1324942"/>
            <a:ext cx="3244354" cy="3138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media3.picsearch.com/is?1ZFdLqXwmbHneURDCL5bt5DG8fysyUJrgRfxNk0x5uw&amp;height=256">
            <a:extLst>
              <a:ext uri="{FF2B5EF4-FFF2-40B4-BE49-F238E27FC236}">
                <a16:creationId xmlns:a16="http://schemas.microsoft.com/office/drawing/2014/main" id="{E8BE1725-9851-44C3-94FF-DEC01D448A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9" t="10738" r="17361" b="17674"/>
          <a:stretch/>
        </p:blipFill>
        <p:spPr bwMode="auto">
          <a:xfrm>
            <a:off x="5105901" y="2334627"/>
            <a:ext cx="2903542" cy="2413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D9E27A-0502-4000-A8C5-4213E1EE1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0733" y="1324942"/>
            <a:ext cx="8574718" cy="1006475"/>
          </a:xfrm>
        </p:spPr>
        <p:txBody>
          <a:bodyPr>
            <a:noAutofit/>
          </a:bodyPr>
          <a:lstStyle/>
          <a:p>
            <a:pPr algn="ctr"/>
            <a:r>
              <a:rPr lang="en-US" sz="5400" dirty="0"/>
              <a:t>Kairos Core Values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86D4F4-F003-424C-B9ED-2DEED80F48D7}"/>
              </a:ext>
            </a:extLst>
          </p:cNvPr>
          <p:cNvSpPr txBox="1">
            <a:spLocks/>
          </p:cNvSpPr>
          <p:nvPr/>
        </p:nvSpPr>
        <p:spPr>
          <a:xfrm>
            <a:off x="2267453" y="5043404"/>
            <a:ext cx="8574718" cy="10064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/>
              <a:t>&amp;</a:t>
            </a:r>
          </a:p>
          <a:p>
            <a:pPr algn="ctr"/>
            <a:r>
              <a:rPr lang="en-US" sz="5400" dirty="0"/>
              <a:t>Common Ground</a:t>
            </a:r>
          </a:p>
        </p:txBody>
      </p:sp>
    </p:spTree>
    <p:extLst>
      <p:ext uri="{BB962C8B-B14F-4D97-AF65-F5344CB8AC3E}">
        <p14:creationId xmlns:p14="http://schemas.microsoft.com/office/powerpoint/2010/main" val="2314534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7B5791C-364C-43F7-9B6C-CD2CF92D184F}"/>
              </a:ext>
            </a:extLst>
          </p:cNvPr>
          <p:cNvSpPr txBox="1">
            <a:spLocks/>
          </p:cNvSpPr>
          <p:nvPr/>
        </p:nvSpPr>
        <p:spPr>
          <a:xfrm>
            <a:off x="2524125" y="1997073"/>
            <a:ext cx="8683551" cy="46132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/>
              <a:t>Christ Centered.</a:t>
            </a:r>
          </a:p>
          <a:p>
            <a:pPr algn="ctr"/>
            <a:endParaRPr lang="en-US" sz="900" dirty="0"/>
          </a:p>
          <a:p>
            <a:pPr algn="ctr"/>
            <a:r>
              <a:rPr lang="en-US" sz="2400" dirty="0"/>
              <a:t>Honest and Truthful.</a:t>
            </a:r>
          </a:p>
          <a:p>
            <a:pPr algn="ctr"/>
            <a:endParaRPr lang="en-US" sz="900" dirty="0"/>
          </a:p>
          <a:p>
            <a:pPr algn="ctr"/>
            <a:r>
              <a:rPr lang="en-US" sz="2400" dirty="0"/>
              <a:t>Obedient to God and the guidelines of the Kairos Ministry Programs.</a:t>
            </a:r>
          </a:p>
          <a:p>
            <a:pPr algn="ctr"/>
            <a:endParaRPr lang="en-US" sz="900" dirty="0"/>
          </a:p>
          <a:p>
            <a:pPr algn="ctr"/>
            <a:r>
              <a:rPr lang="en-US" sz="2400" dirty="0"/>
              <a:t>Lay down our private agendas.</a:t>
            </a:r>
          </a:p>
          <a:p>
            <a:pPr algn="ctr"/>
            <a:endParaRPr lang="en-US" sz="800" dirty="0"/>
          </a:p>
          <a:p>
            <a:pPr algn="ctr"/>
            <a:r>
              <a:rPr lang="en-US" sz="2400" dirty="0"/>
              <a:t>Respect each person</a:t>
            </a:r>
          </a:p>
          <a:p>
            <a:pPr algn="ctr"/>
            <a:endParaRPr lang="en-US" sz="900" dirty="0"/>
          </a:p>
          <a:p>
            <a:pPr algn="ctr"/>
            <a:r>
              <a:rPr lang="en-US" sz="2400" dirty="0"/>
              <a:t>Model Christ’s love</a:t>
            </a:r>
          </a:p>
          <a:p>
            <a:pPr algn="ctr"/>
            <a:endParaRPr lang="en-US" sz="800" dirty="0"/>
          </a:p>
          <a:p>
            <a:pPr algn="ctr"/>
            <a:r>
              <a:rPr lang="en-US" sz="2400" dirty="0"/>
              <a:t>Practice Listen, Listen, Love, Love.</a:t>
            </a:r>
          </a:p>
          <a:p>
            <a:pPr algn="ctr"/>
            <a:endParaRPr lang="en-US" sz="2400" dirty="0"/>
          </a:p>
          <a:p>
            <a:pPr algn="ctr"/>
            <a:endParaRPr lang="en-US" sz="1800" dirty="0"/>
          </a:p>
          <a:p>
            <a:pPr algn="ctr"/>
            <a:endParaRPr lang="en-US" sz="2000" dirty="0"/>
          </a:p>
          <a:p>
            <a:endParaRPr lang="en-US" sz="4800" dirty="0"/>
          </a:p>
        </p:txBody>
      </p:sp>
      <p:pic>
        <p:nvPicPr>
          <p:cNvPr id="8" name="Picture 18" descr="https://media3.picsearch.com/is?JqbMNbK5P5oO7GySL1P4cqUNgzLuOlLDWT2V0BY7is8&amp;height=208">
            <a:extLst>
              <a:ext uri="{FF2B5EF4-FFF2-40B4-BE49-F238E27FC236}">
                <a16:creationId xmlns:a16="http://schemas.microsoft.com/office/drawing/2014/main" id="{A251AC59-5574-4E61-9DF4-6DAD09E0FB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922" r="5496"/>
          <a:stretch/>
        </p:blipFill>
        <p:spPr bwMode="auto">
          <a:xfrm>
            <a:off x="9266822" y="3983192"/>
            <a:ext cx="2356210" cy="2021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media3.picsearch.com/is?1ZFdLqXwmbHneURDCL5bt5DG8fysyUJrgRfxNk0x5uw&amp;height=256">
            <a:extLst>
              <a:ext uri="{FF2B5EF4-FFF2-40B4-BE49-F238E27FC236}">
                <a16:creationId xmlns:a16="http://schemas.microsoft.com/office/drawing/2014/main" id="{9959C1A8-2FEE-446F-B60D-D162ABCACF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49" t="28782" r="25180" b="26419"/>
          <a:stretch/>
        </p:blipFill>
        <p:spPr bwMode="auto">
          <a:xfrm>
            <a:off x="2524125" y="793077"/>
            <a:ext cx="2505779" cy="1749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03B8431-9F48-4676-A831-25145E1C96BA}"/>
              </a:ext>
            </a:extLst>
          </p:cNvPr>
          <p:cNvSpPr txBox="1">
            <a:spLocks/>
          </p:cNvSpPr>
          <p:nvPr/>
        </p:nvSpPr>
        <p:spPr>
          <a:xfrm>
            <a:off x="2524125" y="976559"/>
            <a:ext cx="8574718" cy="10064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Kairos Core Values </a:t>
            </a:r>
          </a:p>
        </p:txBody>
      </p:sp>
    </p:spTree>
    <p:extLst>
      <p:ext uri="{BB962C8B-B14F-4D97-AF65-F5344CB8AC3E}">
        <p14:creationId xmlns:p14="http://schemas.microsoft.com/office/powerpoint/2010/main" val="3323527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edia3.picsearch.com/is?jD80HgzaFaXzS_VH4JZYtcJYn0IGcz2fofl6YfhjmPk&amp;height=212">
            <a:extLst>
              <a:ext uri="{FF2B5EF4-FFF2-40B4-BE49-F238E27FC236}">
                <a16:creationId xmlns:a16="http://schemas.microsoft.com/office/drawing/2014/main" id="{1BD2CCC0-3B20-4B49-A974-B092E610B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08"/>
          <a:stretch/>
        </p:blipFill>
        <p:spPr bwMode="auto">
          <a:xfrm>
            <a:off x="2964008" y="1841210"/>
            <a:ext cx="4012617" cy="4463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media4.picsearch.com/is?XXCYNwk3THumXkksFJInaSo4fAa3PDvGVSocMCw8YdY&amp;height=234">
            <a:extLst>
              <a:ext uri="{FF2B5EF4-FFF2-40B4-BE49-F238E27FC236}">
                <a16:creationId xmlns:a16="http://schemas.microsoft.com/office/drawing/2014/main" id="{83EFAE4C-17F8-4739-9B20-771847D089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11" t="12300" r="9084" b="7532"/>
          <a:stretch/>
        </p:blipFill>
        <p:spPr bwMode="auto">
          <a:xfrm>
            <a:off x="7978196" y="3010193"/>
            <a:ext cx="3372203" cy="311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media3.picsearch.com/is?JqbMNbK5P5oO7GySL1P4cqUNgzLuOlLDWT2V0BY7is8&amp;height=208">
            <a:extLst>
              <a:ext uri="{FF2B5EF4-FFF2-40B4-BE49-F238E27FC236}">
                <a16:creationId xmlns:a16="http://schemas.microsoft.com/office/drawing/2014/main" id="{A8177BAF-84B5-4574-A232-FCD3FEB7CA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922" r="5496"/>
          <a:stretch/>
        </p:blipFill>
        <p:spPr bwMode="auto">
          <a:xfrm>
            <a:off x="4392046" y="1544070"/>
            <a:ext cx="3775136" cy="32387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edia1.picsearch.com/is?SWhT0vicjsH6JeAP3sdKI4w9SJ78v7IkDwwATN8H_I0&amp;height=191">
            <a:extLst>
              <a:ext uri="{FF2B5EF4-FFF2-40B4-BE49-F238E27FC236}">
                <a16:creationId xmlns:a16="http://schemas.microsoft.com/office/drawing/2014/main" id="{647A475F-4A4E-4B98-A3F9-C2C0CDADA8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33" t="17587" r="27657" b="8640"/>
          <a:stretch/>
        </p:blipFill>
        <p:spPr bwMode="auto">
          <a:xfrm>
            <a:off x="2302368" y="391066"/>
            <a:ext cx="2584579" cy="25006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edia5.picsearch.com/is?Z6-9PfoP-8eF9qIjtKMOi3F0d9Y_hMrUmJ1ugoCmsh4&amp;height=288">
            <a:extLst>
              <a:ext uri="{FF2B5EF4-FFF2-40B4-BE49-F238E27FC236}">
                <a16:creationId xmlns:a16="http://schemas.microsoft.com/office/drawing/2014/main" id="{2FF3D4FE-E7B1-40D6-B39B-DCB43FE9BD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3" t="7395" r="8555" b="10879"/>
          <a:stretch/>
        </p:blipFill>
        <p:spPr bwMode="auto">
          <a:xfrm>
            <a:off x="7451436" y="264372"/>
            <a:ext cx="1752331" cy="19563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media2.picsearch.com/is?5oe0EUDoFtNubgH6iOjZDopKplz2Qj1JGaoayuUVd2Y&amp;height=340">
            <a:extLst>
              <a:ext uri="{FF2B5EF4-FFF2-40B4-BE49-F238E27FC236}">
                <a16:creationId xmlns:a16="http://schemas.microsoft.com/office/drawing/2014/main" id="{C9595DF0-6140-4D99-9897-DAC0DAE6B0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8" t="6301" r="10682" b="4867"/>
          <a:stretch/>
        </p:blipFill>
        <p:spPr bwMode="auto">
          <a:xfrm flipH="1">
            <a:off x="6522117" y="4697046"/>
            <a:ext cx="1827635" cy="21061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media1.picsearch.com/is?WwWdzq-ru-4-PJxE8YmKgnsXvdJ2rfE08LNHpm-vMTs&amp;height=278">
            <a:extLst>
              <a:ext uri="{FF2B5EF4-FFF2-40B4-BE49-F238E27FC236}">
                <a16:creationId xmlns:a16="http://schemas.microsoft.com/office/drawing/2014/main" id="{5DBDE4DE-AFBC-4482-B71F-E98311A14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5" t="7218" r="5066" b="-743"/>
          <a:stretch/>
        </p:blipFill>
        <p:spPr bwMode="auto">
          <a:xfrm>
            <a:off x="9043347" y="-228601"/>
            <a:ext cx="3015303" cy="34864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Our Kairos Identity</a:t>
            </a:r>
          </a:p>
        </p:txBody>
      </p:sp>
    </p:spTree>
    <p:extLst>
      <p:ext uri="{BB962C8B-B14F-4D97-AF65-F5344CB8AC3E}">
        <p14:creationId xmlns:p14="http://schemas.microsoft.com/office/powerpoint/2010/main" val="19005609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8" descr="https://media3.picsearch.com/is?JqbMNbK5P5oO7GySL1P4cqUNgzLuOlLDWT2V0BY7is8&amp;height=208">
            <a:extLst>
              <a:ext uri="{FF2B5EF4-FFF2-40B4-BE49-F238E27FC236}">
                <a16:creationId xmlns:a16="http://schemas.microsoft.com/office/drawing/2014/main" id="{7E4E68AD-EB0A-4981-A979-0219CF74E2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85" t="7713"/>
          <a:stretch/>
        </p:blipFill>
        <p:spPr bwMode="auto">
          <a:xfrm>
            <a:off x="2549562" y="39168"/>
            <a:ext cx="4779074" cy="562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7175" y="486423"/>
            <a:ext cx="8591939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DNA - Our Kairos Identity</a:t>
            </a:r>
            <a:br>
              <a:rPr lang="en-US" sz="4000" dirty="0"/>
            </a:br>
            <a:r>
              <a:rPr lang="en-US" sz="4000" dirty="0"/>
              <a:t>Friends of God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6911B91-3666-4C8A-802A-5AA10CC77FEE}"/>
              </a:ext>
            </a:extLst>
          </p:cNvPr>
          <p:cNvSpPr txBox="1">
            <a:spLocks/>
          </p:cNvSpPr>
          <p:nvPr/>
        </p:nvSpPr>
        <p:spPr>
          <a:xfrm>
            <a:off x="2549562" y="2045247"/>
            <a:ext cx="9226512" cy="461327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We in Kairos believe:</a:t>
            </a:r>
          </a:p>
          <a:p>
            <a:pPr algn="r"/>
            <a:endParaRPr lang="en-US" sz="800" dirty="0"/>
          </a:p>
          <a:p>
            <a:pPr algn="r"/>
            <a:r>
              <a:rPr lang="en-US" sz="1800" dirty="0"/>
              <a:t>- </a:t>
            </a:r>
            <a:r>
              <a:rPr lang="en-US" sz="1800" dirty="0">
                <a:solidFill>
                  <a:srgbClr val="FFFF00"/>
                </a:solidFill>
              </a:rPr>
              <a:t>the Bible is God’s </a:t>
            </a:r>
            <a:r>
              <a:rPr lang="en-US" sz="1800" dirty="0"/>
              <a:t>authoritative and inspired word for our faith and our lives -</a:t>
            </a:r>
          </a:p>
          <a:p>
            <a:pPr algn="r"/>
            <a:endParaRPr lang="en-US" sz="800" dirty="0"/>
          </a:p>
          <a:p>
            <a:pPr algn="r"/>
            <a:r>
              <a:rPr lang="en-US" sz="1800" dirty="0"/>
              <a:t>                                  - in the Trinity of the Father, Son and Holy Spirit -</a:t>
            </a:r>
          </a:p>
          <a:p>
            <a:pPr algn="r"/>
            <a:endParaRPr lang="en-US" sz="800" dirty="0"/>
          </a:p>
          <a:p>
            <a:pPr algn="r"/>
            <a:r>
              <a:rPr lang="en-US" sz="1800" dirty="0"/>
              <a:t>- in the deity, death and resurrection of Jesus Christ -</a:t>
            </a:r>
          </a:p>
          <a:p>
            <a:pPr algn="r"/>
            <a:endParaRPr lang="en-US" sz="800" dirty="0"/>
          </a:p>
          <a:p>
            <a:pPr algn="r"/>
            <a:r>
              <a:rPr lang="en-US" sz="1800" dirty="0"/>
              <a:t>- frie</a:t>
            </a:r>
            <a:r>
              <a:rPr lang="en-US" sz="1800" dirty="0">
                <a:solidFill>
                  <a:srgbClr val="FFFF00"/>
                </a:solidFill>
              </a:rPr>
              <a:t>ndship</a:t>
            </a:r>
            <a:r>
              <a:rPr lang="en-US" sz="1800" dirty="0"/>
              <a:t> </a:t>
            </a:r>
            <a:r>
              <a:rPr lang="en-US" sz="1800" dirty="0">
                <a:solidFill>
                  <a:srgbClr val="FFFF00"/>
                </a:solidFill>
              </a:rPr>
              <a:t>with G</a:t>
            </a:r>
            <a:r>
              <a:rPr lang="en-US" sz="1800" dirty="0"/>
              <a:t>od is a free gift, for God </a:t>
            </a:r>
            <a:r>
              <a:rPr lang="en-US" sz="1800" dirty="0">
                <a:solidFill>
                  <a:srgbClr val="3183CE"/>
                </a:solidFill>
              </a:rPr>
              <a:t>so loved </a:t>
            </a:r>
            <a:r>
              <a:rPr lang="en-US" sz="1800" dirty="0"/>
              <a:t>the world that </a:t>
            </a:r>
            <a:r>
              <a:rPr lang="en-US" sz="1800" dirty="0">
                <a:solidFill>
                  <a:srgbClr val="3183CE"/>
                </a:solidFill>
              </a:rPr>
              <a:t>he gave </a:t>
            </a:r>
            <a:r>
              <a:rPr lang="en-US" sz="1800" dirty="0"/>
              <a:t>His one and only Son so that whoever believes in Him shall not perish but have eternal life -</a:t>
            </a:r>
          </a:p>
          <a:p>
            <a:pPr algn="r"/>
            <a:endParaRPr lang="en-US" sz="800" dirty="0"/>
          </a:p>
          <a:p>
            <a:pPr algn="r"/>
            <a:r>
              <a:rPr lang="en-US" sz="1800" dirty="0"/>
              <a:t>- the </a:t>
            </a:r>
            <a:r>
              <a:rPr lang="en-US" sz="1800" dirty="0">
                <a:solidFill>
                  <a:srgbClr val="FFFF00"/>
                </a:solidFill>
              </a:rPr>
              <a:t>love</a:t>
            </a:r>
            <a:r>
              <a:rPr lang="en-US" sz="1800" dirty="0"/>
              <a:t> of Jesus Christ </a:t>
            </a:r>
            <a:r>
              <a:rPr lang="en-US" sz="1800" dirty="0">
                <a:solidFill>
                  <a:srgbClr val="3183CE"/>
                </a:solidFill>
              </a:rPr>
              <a:t>motivates His followers </a:t>
            </a:r>
            <a:r>
              <a:rPr lang="en-US" sz="1800" dirty="0"/>
              <a:t>to provide food for the hungry, drink to the thirsty, welcome to the stranger, clothes for the naked and visits to the sick and those in prison-</a:t>
            </a:r>
          </a:p>
          <a:p>
            <a:pPr algn="r"/>
            <a:endParaRPr lang="en-US" sz="1800" dirty="0"/>
          </a:p>
          <a:p>
            <a:pPr algn="r"/>
            <a:r>
              <a:rPr lang="en-US" sz="1800" dirty="0"/>
              <a:t>- in </a:t>
            </a:r>
            <a:r>
              <a:rPr lang="en-US" sz="1800" dirty="0">
                <a:solidFill>
                  <a:srgbClr val="3183CE"/>
                </a:solidFill>
              </a:rPr>
              <a:t>sharing</a:t>
            </a:r>
            <a:r>
              <a:rPr lang="en-US" sz="1800" dirty="0"/>
              <a:t> the love and forgiveness of Jesus Christ with all incarcerated individuals, their families and to those who work with them </a:t>
            </a:r>
            <a:r>
              <a:rPr lang="en-US" sz="1800" dirty="0">
                <a:solidFill>
                  <a:srgbClr val="3183CE"/>
                </a:solidFill>
              </a:rPr>
              <a:t>inside and outside </a:t>
            </a:r>
            <a:r>
              <a:rPr lang="en-US" sz="1800" dirty="0"/>
              <a:t>the correctional institution.</a:t>
            </a:r>
          </a:p>
          <a:p>
            <a:endParaRPr lang="en-US" sz="2000" dirty="0"/>
          </a:p>
          <a:p>
            <a:pPr algn="ctr"/>
            <a:endParaRPr lang="en-US" sz="2000" dirty="0"/>
          </a:p>
          <a:p>
            <a:pPr algn="ctr"/>
            <a:endParaRPr lang="en-US" sz="2400" dirty="0"/>
          </a:p>
          <a:p>
            <a:pPr algn="ctr"/>
            <a:endParaRPr lang="en-US" sz="1800" dirty="0"/>
          </a:p>
          <a:p>
            <a:pPr algn="ctr"/>
            <a:endParaRPr lang="en-US" sz="2000" dirty="0"/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336509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AE6435E-D7DD-49EE-806D-3E58477042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2000" contras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61" t="19158" r="26649" b="37389"/>
          <a:stretch/>
        </p:blipFill>
        <p:spPr>
          <a:xfrm rot="-180000">
            <a:off x="7453564" y="1590331"/>
            <a:ext cx="2846636" cy="23549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7D328-8504-4571-91A0-BC7B70987A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1" t="27944" r="41414" b="24107"/>
          <a:stretch/>
        </p:blipFill>
        <p:spPr>
          <a:xfrm rot="-900000">
            <a:off x="3676462" y="3639931"/>
            <a:ext cx="1857896" cy="1731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2EA003-4F57-4806-B560-7526A118C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598" y="1820332"/>
            <a:ext cx="3434433" cy="36834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486428"/>
            <a:ext cx="8804238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Identity Gives Purpose</a:t>
            </a:r>
          </a:p>
        </p:txBody>
      </p:sp>
    </p:spTree>
    <p:extLst>
      <p:ext uri="{BB962C8B-B14F-4D97-AF65-F5344CB8AC3E}">
        <p14:creationId xmlns:p14="http://schemas.microsoft.com/office/powerpoint/2010/main" val="4100332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4152" y="926599"/>
            <a:ext cx="8804238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Salvation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4152" y="2482849"/>
            <a:ext cx="8804238" cy="41425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600" dirty="0"/>
              <a:t>God’s work through Jesus</a:t>
            </a:r>
          </a:p>
          <a:p>
            <a:pPr marL="0" indent="0" algn="ctr">
              <a:buNone/>
            </a:pPr>
            <a:r>
              <a:rPr lang="en-US" sz="2600" dirty="0"/>
              <a:t> whereby </a:t>
            </a:r>
          </a:p>
          <a:p>
            <a:pPr marL="0" indent="0" algn="ctr">
              <a:buNone/>
            </a:pPr>
            <a:r>
              <a:rPr lang="en-US" sz="2600" dirty="0"/>
              <a:t>we’re accepted just the way we are, </a:t>
            </a:r>
          </a:p>
          <a:p>
            <a:pPr marL="0" indent="0" algn="ctr">
              <a:buNone/>
            </a:pPr>
            <a:r>
              <a:rPr lang="en-US" sz="2600" dirty="0"/>
              <a:t>and by which we are</a:t>
            </a:r>
          </a:p>
          <a:p>
            <a:pPr marL="0" indent="0" algn="ctr">
              <a:buNone/>
            </a:pPr>
            <a:r>
              <a:rPr lang="en-US" sz="2600" dirty="0"/>
              <a:t>being made whole, </a:t>
            </a:r>
          </a:p>
          <a:p>
            <a:pPr marL="0" indent="0" algn="ctr">
              <a:buNone/>
            </a:pPr>
            <a:r>
              <a:rPr lang="en-US" sz="2600" dirty="0"/>
              <a:t>repaired from the ravages of sin </a:t>
            </a:r>
          </a:p>
          <a:p>
            <a:pPr marL="0" indent="0" algn="ctr">
              <a:buNone/>
            </a:pPr>
            <a:r>
              <a:rPr lang="en-US" sz="2600" dirty="0"/>
              <a:t>and restored to our original splendor.  </a:t>
            </a:r>
          </a:p>
          <a:p>
            <a:pPr marL="0" indent="0" algn="ctr">
              <a:buNone/>
            </a:pPr>
            <a:endParaRPr lang="en-US" sz="900" dirty="0"/>
          </a:p>
          <a:p>
            <a:pPr marL="0" indent="0" algn="ctr">
              <a:buNone/>
            </a:pPr>
            <a:r>
              <a:rPr lang="en-US" sz="1800"/>
              <a:t>Dallas Willard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979876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1B9DA8-C6A4-4C10-9C3E-451A0E47C8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1" t="-4522" r="26023" b="7423"/>
          <a:stretch/>
        </p:blipFill>
        <p:spPr>
          <a:xfrm>
            <a:off x="5378637" y="2927562"/>
            <a:ext cx="2976084" cy="3376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288759-FDDA-4F1D-8DAD-088F467802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1" t="15556" r="14262" b="11532"/>
          <a:stretch/>
        </p:blipFill>
        <p:spPr>
          <a:xfrm>
            <a:off x="8179824" y="390708"/>
            <a:ext cx="3562997" cy="3099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5D6737-F641-4D82-9617-C82CF8919F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8" t="2461" r="16438"/>
          <a:stretch/>
        </p:blipFill>
        <p:spPr>
          <a:xfrm>
            <a:off x="8306134" y="3489899"/>
            <a:ext cx="3485275" cy="3099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4C48A1-E1F2-4EE6-B1A3-A4A26B53BF5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1" t="11753" r="1278" b="36119"/>
          <a:stretch/>
        </p:blipFill>
        <p:spPr>
          <a:xfrm>
            <a:off x="5293895" y="345486"/>
            <a:ext cx="2946332" cy="2858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0952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media2.picsearch.com/is?gob4B2crqWMpg2qdvPQdtmfw0XdJ6jtA-Kqw3_c4XGo&amp;height=200">
            <a:extLst>
              <a:ext uri="{FF2B5EF4-FFF2-40B4-BE49-F238E27FC236}">
                <a16:creationId xmlns:a16="http://schemas.microsoft.com/office/drawing/2014/main" id="{76F5DDF9-8232-44DC-86A1-EF8F9FD190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3" r="10729"/>
          <a:stretch/>
        </p:blipFill>
        <p:spPr bwMode="auto">
          <a:xfrm>
            <a:off x="5934157" y="0"/>
            <a:ext cx="6257843" cy="66312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1" y="1352550"/>
            <a:ext cx="8079523" cy="4307284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5300" dirty="0"/>
              <a:t>The Heart of Kairos</a:t>
            </a:r>
            <a:br>
              <a:rPr lang="en-US" dirty="0"/>
            </a:br>
            <a:r>
              <a:rPr lang="en-US" sz="4400" dirty="0">
                <a:solidFill>
                  <a:schemeClr val="tx2"/>
                </a:solidFill>
              </a:rPr>
              <a:t>Prayer </a:t>
            </a:r>
            <a:r>
              <a:rPr lang="en-US" sz="4400" dirty="0">
                <a:solidFill>
                  <a:srgbClr val="002060"/>
                </a:solidFill>
              </a:rPr>
              <a:t>&amp; Share Group </a:t>
            </a:r>
            <a:r>
              <a:rPr lang="en-US" sz="4900" dirty="0">
                <a:solidFill>
                  <a:srgbClr val="002060"/>
                </a:solidFill>
              </a:rPr>
              <a:t>– </a:t>
            </a:r>
            <a:r>
              <a:rPr lang="en-US" sz="3600" dirty="0">
                <a:solidFill>
                  <a:srgbClr val="002060"/>
                </a:solidFill>
              </a:rPr>
              <a:t>Kairos Inside</a:t>
            </a:r>
            <a:br>
              <a:rPr lang="en-US" sz="4900" dirty="0">
                <a:solidFill>
                  <a:srgbClr val="002060"/>
                </a:solidFill>
              </a:rPr>
            </a:br>
            <a:r>
              <a:rPr lang="en-US" sz="4400" dirty="0">
                <a:solidFill>
                  <a:srgbClr val="002060"/>
                </a:solidFill>
              </a:rPr>
              <a:t>SWAP</a:t>
            </a:r>
            <a:r>
              <a:rPr lang="en-US" sz="4900" dirty="0">
                <a:solidFill>
                  <a:srgbClr val="002060"/>
                </a:solidFill>
              </a:rPr>
              <a:t> – </a:t>
            </a:r>
            <a:r>
              <a:rPr lang="en-US" sz="3600" dirty="0">
                <a:solidFill>
                  <a:srgbClr val="002060"/>
                </a:solidFill>
              </a:rPr>
              <a:t>Kairos Outside</a:t>
            </a:r>
            <a:br>
              <a:rPr lang="en-US" sz="4900" dirty="0">
                <a:solidFill>
                  <a:srgbClr val="002060"/>
                </a:solidFill>
              </a:rPr>
            </a:br>
            <a:r>
              <a:rPr lang="en-US" sz="4400" dirty="0">
                <a:solidFill>
                  <a:srgbClr val="002060"/>
                </a:solidFill>
              </a:rPr>
              <a:t>Mentoring</a:t>
            </a:r>
            <a:r>
              <a:rPr lang="en-US" sz="4900" dirty="0">
                <a:solidFill>
                  <a:srgbClr val="002060"/>
                </a:solidFill>
              </a:rPr>
              <a:t> – </a:t>
            </a:r>
            <a:r>
              <a:rPr lang="en-US" sz="3600" dirty="0">
                <a:solidFill>
                  <a:srgbClr val="002060"/>
                </a:solidFill>
              </a:rPr>
              <a:t>Kairos Torch</a:t>
            </a:r>
          </a:p>
        </p:txBody>
      </p:sp>
    </p:spTree>
    <p:extLst>
      <p:ext uri="{BB962C8B-B14F-4D97-AF65-F5344CB8AC3E}">
        <p14:creationId xmlns:p14="http://schemas.microsoft.com/office/powerpoint/2010/main" val="36588097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499" y="4214146"/>
            <a:ext cx="8883949" cy="97470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Preparing Volunteers</a:t>
            </a:r>
            <a:br>
              <a:rPr lang="en-US" dirty="0"/>
            </a:br>
            <a:r>
              <a:rPr lang="en-US" dirty="0"/>
              <a:t> Who Are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</a:t>
            </a:r>
            <a:r>
              <a:rPr lang="en-US" sz="6700" dirty="0"/>
              <a:t>“ALL IN”</a:t>
            </a:r>
          </a:p>
        </p:txBody>
      </p:sp>
    </p:spTree>
    <p:extLst>
      <p:ext uri="{BB962C8B-B14F-4D97-AF65-F5344CB8AC3E}">
        <p14:creationId xmlns:p14="http://schemas.microsoft.com/office/powerpoint/2010/main" val="7608119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6424" y="1855615"/>
            <a:ext cx="6764694" cy="886095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The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6DF10-2124-465D-A990-8BDA423E8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7717" y="3295941"/>
            <a:ext cx="9440275" cy="2199790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 We’re “Better Together”</a:t>
            </a:r>
          </a:p>
          <a:p>
            <a:pPr algn="ctr"/>
            <a:endParaRPr lang="en-US" sz="800" dirty="0"/>
          </a:p>
          <a:p>
            <a:pPr algn="ctr"/>
            <a:r>
              <a:rPr lang="en-US" sz="4000" dirty="0"/>
              <a:t> Foundational Documents</a:t>
            </a:r>
          </a:p>
        </p:txBody>
      </p:sp>
    </p:spTree>
    <p:extLst>
      <p:ext uri="{BB962C8B-B14F-4D97-AF65-F5344CB8AC3E}">
        <p14:creationId xmlns:p14="http://schemas.microsoft.com/office/powerpoint/2010/main" val="27909968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BU001997.pn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0" b="2330"/>
          <a:stretch>
            <a:fillRect/>
          </a:stretch>
        </p:blipFill>
        <p:spPr>
          <a:xfrm rot="16200000">
            <a:off x="7257457" y="2032503"/>
            <a:ext cx="4208805" cy="4216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03E710-1C7F-4F36-BCF9-4B47FC651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28459" y="2963778"/>
            <a:ext cx="6946548" cy="29125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 Spiritual Formation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 Fellowship and Bonding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 Training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E2E400-229B-4011-BF6E-4D575CD01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963" y="516457"/>
            <a:ext cx="8879541" cy="220079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“Unlock” the Secret to</a:t>
            </a:r>
            <a:br>
              <a:rPr lang="en-US" dirty="0"/>
            </a:br>
            <a:r>
              <a:rPr lang="en-US" dirty="0"/>
              <a:t> Meaningful Team Meetings</a:t>
            </a:r>
          </a:p>
        </p:txBody>
      </p:sp>
    </p:spTree>
    <p:extLst>
      <p:ext uri="{BB962C8B-B14F-4D97-AF65-F5344CB8AC3E}">
        <p14:creationId xmlns:p14="http://schemas.microsoft.com/office/powerpoint/2010/main" val="22559002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1662" y="1516569"/>
            <a:ext cx="785942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dirty="0"/>
              <a:t>Preparing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6DF10-2124-465D-A990-8BDA423E8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7942" y="2760582"/>
            <a:ext cx="6473140" cy="308166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 Leadership Track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 Advanced Kairos Training (AKT)</a:t>
            </a:r>
          </a:p>
          <a:p>
            <a:pPr>
              <a:lnSpc>
                <a:spcPct val="150000"/>
              </a:lnSpc>
            </a:pPr>
            <a:r>
              <a:rPr lang="en-US" sz="3600" dirty="0"/>
              <a:t> Core Team Training</a:t>
            </a:r>
          </a:p>
          <a:p>
            <a:pPr marL="0" indent="0"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957422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1328" y="1183665"/>
            <a:ext cx="8829675" cy="1325563"/>
          </a:xfrm>
        </p:spPr>
        <p:txBody>
          <a:bodyPr>
            <a:normAutofit/>
          </a:bodyPr>
          <a:lstStyle/>
          <a:p>
            <a:r>
              <a:rPr lang="en-US" sz="4800" dirty="0"/>
              <a:t>Supporting New Volunteers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6DF10-2124-465D-A990-8BDA423E8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4175" y="2284640"/>
            <a:ext cx="7396871" cy="381006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Before the 1</a:t>
            </a:r>
            <a:r>
              <a:rPr lang="en-US" sz="3200" baseline="30000" dirty="0"/>
              <a:t>st</a:t>
            </a:r>
            <a:r>
              <a:rPr lang="en-US" sz="3200" dirty="0"/>
              <a:t> Team Formation Meeting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At Team Formation Meetings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At or Between Team Formation Meetings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During the Weekend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After the Weekend</a:t>
            </a:r>
          </a:p>
        </p:txBody>
      </p:sp>
    </p:spTree>
    <p:extLst>
      <p:ext uri="{BB962C8B-B14F-4D97-AF65-F5344CB8AC3E}">
        <p14:creationId xmlns:p14="http://schemas.microsoft.com/office/powerpoint/2010/main" val="2641279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271" y="4068800"/>
            <a:ext cx="8883949" cy="772562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Questions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C83B65-D232-413B-9B12-0AB526182E50}"/>
              </a:ext>
            </a:extLst>
          </p:cNvPr>
          <p:cNvSpPr txBox="1">
            <a:spLocks/>
          </p:cNvSpPr>
          <p:nvPr/>
        </p:nvSpPr>
        <p:spPr>
          <a:xfrm>
            <a:off x="2077837" y="2622229"/>
            <a:ext cx="8883949" cy="14369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30816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754728-F758-484A-852C-AA0CF087FC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064" y="2811565"/>
            <a:ext cx="4562093" cy="260550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C549FE1-B4B0-4157-93A2-EDA433431C7A}"/>
              </a:ext>
            </a:extLst>
          </p:cNvPr>
          <p:cNvSpPr txBox="1">
            <a:spLocks/>
          </p:cNvSpPr>
          <p:nvPr/>
        </p:nvSpPr>
        <p:spPr>
          <a:xfrm>
            <a:off x="1654025" y="1639532"/>
            <a:ext cx="8883949" cy="87042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Closing Prayer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1D7AD73-D240-4441-9FD2-ABF05376ED68}"/>
              </a:ext>
            </a:extLst>
          </p:cNvPr>
          <p:cNvSpPr txBox="1">
            <a:spLocks/>
          </p:cNvSpPr>
          <p:nvPr/>
        </p:nvSpPr>
        <p:spPr>
          <a:xfrm>
            <a:off x="7537391" y="5626157"/>
            <a:ext cx="868452" cy="41874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/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2507384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B84E95-2E85-4AD6-B552-E1DBC9AF8F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90"/>
          <a:stretch/>
        </p:blipFill>
        <p:spPr>
          <a:xfrm>
            <a:off x="8269647" y="3692093"/>
            <a:ext cx="3599391" cy="2993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8AA087A-0C73-474E-9B21-67DE345919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044" t="4454" r="42099" b="8082"/>
          <a:stretch/>
        </p:blipFill>
        <p:spPr>
          <a:xfrm>
            <a:off x="2712114" y="3117610"/>
            <a:ext cx="2451626" cy="3585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E902B1-A367-4269-9368-2C9B31FF04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8" t="11107" r="29576"/>
          <a:stretch/>
        </p:blipFill>
        <p:spPr>
          <a:xfrm>
            <a:off x="5290416" y="474546"/>
            <a:ext cx="2213780" cy="2970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0EC441-BD68-47BF-A381-86E77804207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9" r="34839"/>
          <a:stretch/>
        </p:blipFill>
        <p:spPr>
          <a:xfrm>
            <a:off x="9462749" y="603606"/>
            <a:ext cx="2281081" cy="3049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0E4D151-6733-4A61-B509-C985065F6A4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917" b="-1"/>
          <a:stretch/>
        </p:blipFill>
        <p:spPr>
          <a:xfrm>
            <a:off x="5216899" y="3387295"/>
            <a:ext cx="3053451" cy="3122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0BE068A-E118-46D6-8431-050D526FE20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71" t="13829" r="21208" b="-740"/>
          <a:stretch/>
        </p:blipFill>
        <p:spPr>
          <a:xfrm>
            <a:off x="7577166" y="268602"/>
            <a:ext cx="1901625" cy="3160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7C87E7-570C-4699-92BC-0BD8C0E23A3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23359" b="56135"/>
          <a:stretch/>
        </p:blipFill>
        <p:spPr>
          <a:xfrm>
            <a:off x="2820242" y="261440"/>
            <a:ext cx="2480636" cy="2728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88384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925" y="2177870"/>
            <a:ext cx="8883949" cy="2251255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Kairos Leaders Prayer </a:t>
            </a:r>
            <a:br>
              <a:rPr lang="en-US" sz="4400" dirty="0"/>
            </a:br>
            <a:r>
              <a:rPr lang="en-US" sz="3200" dirty="0"/>
              <a:t>&amp;</a:t>
            </a:r>
            <a:br>
              <a:rPr lang="en-US" sz="4400" dirty="0"/>
            </a:br>
            <a:r>
              <a:rPr lang="en-US" sz="4400" dirty="0"/>
              <a:t> Meditation</a:t>
            </a:r>
          </a:p>
        </p:txBody>
      </p:sp>
    </p:spTree>
    <p:extLst>
      <p:ext uri="{BB962C8B-B14F-4D97-AF65-F5344CB8AC3E}">
        <p14:creationId xmlns:p14="http://schemas.microsoft.com/office/powerpoint/2010/main" val="726765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2E400-229B-4011-BF6E-4D575CD01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7" y="365125"/>
            <a:ext cx="4840942" cy="1325563"/>
          </a:xfrm>
        </p:spPr>
        <p:txBody>
          <a:bodyPr/>
          <a:lstStyle/>
          <a:p>
            <a:r>
              <a:rPr lang="en-US" dirty="0"/>
              <a:t>The Kairos Vision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8917DC-05C0-459A-8FAF-075428C3D0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1" t="27944" r="41414" b="24107"/>
          <a:stretch/>
        </p:blipFill>
        <p:spPr>
          <a:xfrm rot="720000">
            <a:off x="4113957" y="2070383"/>
            <a:ext cx="1457788" cy="1358617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03E710-1C7F-4F36-BCF9-4B47FC6510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50464" y="4328160"/>
            <a:ext cx="8701209" cy="216471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/>
              <a:t>A community </a:t>
            </a:r>
          </a:p>
          <a:p>
            <a:pPr marL="0" indent="0" algn="ctr">
              <a:buNone/>
            </a:pPr>
            <a:r>
              <a:rPr lang="en-US" dirty="0"/>
              <a:t>spiritually freed from the effects of imprisonment</a:t>
            </a:r>
          </a:p>
          <a:p>
            <a:pPr marL="0" indent="0" algn="ctr">
              <a:buNone/>
            </a:pPr>
            <a:r>
              <a:rPr lang="en-US" dirty="0"/>
              <a:t> reaching all impacted by incarceration </a:t>
            </a:r>
          </a:p>
          <a:p>
            <a:pPr marL="0" indent="0" algn="ctr">
              <a:buNone/>
            </a:pPr>
            <a:r>
              <a:rPr lang="en-US" dirty="0"/>
              <a:t>through the love, hope and faith </a:t>
            </a:r>
          </a:p>
          <a:p>
            <a:pPr marL="0" indent="0" algn="ctr">
              <a:buNone/>
            </a:pPr>
            <a:r>
              <a:rPr lang="en-US" dirty="0"/>
              <a:t>found in Jesus Christ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66E22D-FCCD-4544-8C11-A3F6A594B5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2000" contras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61" t="15530" r="26649" b="37389"/>
          <a:stretch/>
        </p:blipFill>
        <p:spPr>
          <a:xfrm rot="-180000">
            <a:off x="7668768" y="467350"/>
            <a:ext cx="3450337" cy="309271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65141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edia2.picsearch.com/is?wWBa9jGgbKVVH0C_M84jMcnELuwwGyaVSqRLAiIs_nQ&amp;height=226">
            <a:extLst>
              <a:ext uri="{FF2B5EF4-FFF2-40B4-BE49-F238E27FC236}">
                <a16:creationId xmlns:a16="http://schemas.microsoft.com/office/drawing/2014/main" id="{D4396214-5DBB-4E9D-B330-610DF00022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1000"/>
                    </a14:imgEffect>
                    <a14:imgEffect>
                      <a14:colorTemperature colorTemp="6316"/>
                    </a14:imgEffect>
                    <a14:imgEffect>
                      <a14:saturation sat="108000"/>
                    </a14:imgEffect>
                    <a14:imgEffect>
                      <a14:brightnessContrast bright="-15000" contras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42" t="30096" r="27509" b="5903"/>
          <a:stretch/>
        </p:blipFill>
        <p:spPr bwMode="auto">
          <a:xfrm>
            <a:off x="4870477" y="1739044"/>
            <a:ext cx="5271051" cy="33799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61968CC4-834D-4125-A22A-6E85B3DA9A21}"/>
              </a:ext>
            </a:extLst>
          </p:cNvPr>
          <p:cNvSpPr txBox="1">
            <a:spLocks/>
          </p:cNvSpPr>
          <p:nvPr/>
        </p:nvSpPr>
        <p:spPr>
          <a:xfrm>
            <a:off x="2982904" y="472073"/>
            <a:ext cx="8701209" cy="96214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What my Father wants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(in a nutshell)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619B6-BC2A-405F-A9E6-23373A033B8C}"/>
              </a:ext>
            </a:extLst>
          </p:cNvPr>
          <p:cNvSpPr txBox="1">
            <a:spLocks/>
          </p:cNvSpPr>
          <p:nvPr/>
        </p:nvSpPr>
        <p:spPr>
          <a:xfrm>
            <a:off x="2982902" y="5569287"/>
            <a:ext cx="8701209" cy="96214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Everyone put together,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upright and whole.</a:t>
            </a:r>
          </a:p>
        </p:txBody>
      </p:sp>
    </p:spTree>
    <p:extLst>
      <p:ext uri="{BB962C8B-B14F-4D97-AF65-F5344CB8AC3E}">
        <p14:creationId xmlns:p14="http://schemas.microsoft.com/office/powerpoint/2010/main" val="3585433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media3.picsearch.com/is?ncnkiDMsFrEAQtFnDXbPaSv042kuZ08ZHN9aI4gjFL0&amp;height=240">
            <a:extLst>
              <a:ext uri="{FF2B5EF4-FFF2-40B4-BE49-F238E27FC236}">
                <a16:creationId xmlns:a16="http://schemas.microsoft.com/office/drawing/2014/main" id="{B5D75FB5-55C8-4F84-8EB9-487B2DCFB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780" y="800100"/>
            <a:ext cx="7010400" cy="5257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14BA524-D6A6-4140-8BC8-5F4DCF2F5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7634" y="2768420"/>
            <a:ext cx="8883949" cy="225125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He’s Got</a:t>
            </a:r>
            <a:br>
              <a:rPr lang="en-US" dirty="0"/>
            </a:br>
            <a:r>
              <a:rPr lang="en-US" dirty="0"/>
              <a:t>the</a:t>
            </a:r>
            <a:br>
              <a:rPr lang="en-US" dirty="0"/>
            </a:br>
            <a:r>
              <a:rPr lang="en-US" dirty="0"/>
              <a:t>Whole Wide World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65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8FAD873-53BA-4076-AEF2-7A595083FB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263" y="1323820"/>
            <a:ext cx="3857298" cy="297874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F205F85-2C57-40E2-A34C-AAAF518A3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164" y="2059194"/>
            <a:ext cx="6546272" cy="4069645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Jesus, Come join us on our journey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As we seek your will for this community in this environment…</a:t>
            </a:r>
          </a:p>
        </p:txBody>
      </p:sp>
    </p:spTree>
    <p:extLst>
      <p:ext uri="{BB962C8B-B14F-4D97-AF65-F5344CB8AC3E}">
        <p14:creationId xmlns:p14="http://schemas.microsoft.com/office/powerpoint/2010/main" val="1199587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6FA548-DFF9-4576-A526-F8EE55EC72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403" y="999385"/>
            <a:ext cx="4531193" cy="4859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1264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514</Words>
  <Application>Microsoft Office PowerPoint</Application>
  <PresentationFormat>Widescreen</PresentationFormat>
  <Paragraphs>120</Paragraphs>
  <Slides>27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Kairos Leaders Prayer  &amp;  Meditation</vt:lpstr>
      <vt:lpstr>The Kairos Vision</vt:lpstr>
      <vt:lpstr>PowerPoint Presentation</vt:lpstr>
      <vt:lpstr>He’s Got the Whole Wide World </vt:lpstr>
      <vt:lpstr>Jesus, Come join us on our journey As we seek your will for this community in this environment…</vt:lpstr>
      <vt:lpstr>PowerPoint Presentation</vt:lpstr>
      <vt:lpstr>PowerPoint Presentation</vt:lpstr>
      <vt:lpstr>PowerPoint Presentation</vt:lpstr>
      <vt:lpstr>Kairos Vision</vt:lpstr>
      <vt:lpstr>Workshop Goals</vt:lpstr>
      <vt:lpstr>Kairos Core Values </vt:lpstr>
      <vt:lpstr>PowerPoint Presentation</vt:lpstr>
      <vt:lpstr>Our Kairos Identity</vt:lpstr>
      <vt:lpstr>DNA - Our Kairos Identity Friends of God</vt:lpstr>
      <vt:lpstr>Identity Gives Purpose</vt:lpstr>
      <vt:lpstr>Salvation</vt:lpstr>
      <vt:lpstr>The Heart of Kairos Prayer &amp; Share Group – Kairos Inside SWAP – Kairos Outside Mentoring – Kairos Torch</vt:lpstr>
      <vt:lpstr>Preparing Volunteers  Who Are   “ALL IN”</vt:lpstr>
      <vt:lpstr>The Basics</vt:lpstr>
      <vt:lpstr>“Unlock” the Secret to  Meaningful Team Meetings</vt:lpstr>
      <vt:lpstr>Preparing Leaders</vt:lpstr>
      <vt:lpstr>Supporting New Volunteers</vt:lpstr>
      <vt:lpstr>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Merritts Gatto</dc:creator>
  <cp:lastModifiedBy>Craig Combs</cp:lastModifiedBy>
  <cp:revision>104</cp:revision>
  <cp:lastPrinted>2019-05-16T20:39:09Z</cp:lastPrinted>
  <dcterms:created xsi:type="dcterms:W3CDTF">2019-03-19T16:10:14Z</dcterms:created>
  <dcterms:modified xsi:type="dcterms:W3CDTF">2019-07-03T14:34:02Z</dcterms:modified>
</cp:coreProperties>
</file>